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520D-87BA-4350-8626-A0EE48073D34}" type="datetimeFigureOut">
              <a:rPr lang="en-CA" smtClean="0"/>
              <a:pPr/>
              <a:t>23/05/2013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5AC0-0D5D-4009-9288-BFB9C59C3A7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696591-betta-fish-closeup-colorful-dragon-f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622129"/>
            <a:ext cx="5904656" cy="5255143"/>
          </a:xfrm>
          <a:prstGeom prst="rect">
            <a:avLst/>
          </a:prstGeom>
          <a:ln w="5080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851920" y="5889466"/>
            <a:ext cx="493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B0F0"/>
                </a:solidFill>
                <a:latin typeface="Segoe Print" pitchFamily="2" charset="0"/>
              </a:rPr>
              <a:t>Fight to Follow</a:t>
            </a:r>
            <a:endParaRPr lang="en-CA" sz="3600" b="1" dirty="0">
              <a:solidFill>
                <a:srgbClr val="00B0F0"/>
              </a:solidFill>
              <a:latin typeface="Segoe Pri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554917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chemeClr val="tx2">
                    <a:lumMod val="75000"/>
                  </a:schemeClr>
                </a:solidFill>
              </a:rPr>
              <a:t>Romans 7:14-25</a:t>
            </a:r>
            <a:endParaRPr lang="en-CA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60648"/>
            <a:ext cx="9144000" cy="57606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0120" y="-129257"/>
            <a:ext cx="7772400" cy="1470025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In the battle remember...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8" name="Picture 7" descr="16696591-betta-fish-closeup-colorful-dragon-f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149080"/>
            <a:ext cx="3043731" cy="27089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03648" y="1628800"/>
            <a:ext cx="60486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CA" sz="4800" b="1" dirty="0" smtClean="0">
                <a:solidFill>
                  <a:schemeClr val="tx2">
                    <a:lumMod val="75000"/>
                  </a:schemeClr>
                </a:solidFill>
              </a:rPr>
              <a:t>Grace over guilt</a:t>
            </a:r>
          </a:p>
          <a:p>
            <a:pPr marL="514350" indent="-514350">
              <a:buFont typeface="+mj-lt"/>
              <a:buAutoNum type="arabicPeriod"/>
            </a:pPr>
            <a:endParaRPr lang="en-CA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914400" indent="-914400">
              <a:buFont typeface="+mj-lt"/>
              <a:buAutoNum type="arabicPeriod"/>
            </a:pPr>
            <a:r>
              <a:rPr lang="en-CA" sz="4800" b="1" dirty="0" smtClean="0">
                <a:solidFill>
                  <a:schemeClr val="tx2">
                    <a:lumMod val="75000"/>
                  </a:schemeClr>
                </a:solidFill>
              </a:rPr>
              <a:t>Hope over despair</a:t>
            </a:r>
          </a:p>
          <a:p>
            <a:pPr marL="514350" indent="-514350">
              <a:buFont typeface="+mj-lt"/>
              <a:buAutoNum type="arabicPeriod"/>
            </a:pPr>
            <a:endParaRPr lang="en-CA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914400" indent="-914400">
              <a:buFont typeface="+mj-lt"/>
              <a:buAutoNum type="arabicPeriod"/>
            </a:pPr>
            <a:r>
              <a:rPr lang="en-CA" sz="4800" b="1" dirty="0" smtClean="0">
                <a:solidFill>
                  <a:schemeClr val="tx2">
                    <a:lumMod val="75000"/>
                  </a:schemeClr>
                </a:solidFill>
              </a:rPr>
              <a:t>Love over all</a:t>
            </a:r>
            <a:endParaRPr lang="en-CA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60648"/>
            <a:ext cx="9144000" cy="5760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sz="3600" b="1" u="sng" dirty="0" smtClean="0">
                <a:solidFill>
                  <a:schemeClr val="tx2">
                    <a:lumMod val="75000"/>
                  </a:schemeClr>
                </a:solidFill>
              </a:rPr>
              <a:t>Romans 7:14-25</a:t>
            </a:r>
            <a:endParaRPr lang="en-CA" sz="3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16696591-betta-fish-closeup-colorful-dragon-f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6256" y="4996614"/>
            <a:ext cx="1818809" cy="1618740"/>
          </a:xfrm>
        </p:spPr>
      </p:pic>
      <p:sp>
        <p:nvSpPr>
          <p:cNvPr id="6" name="TextBox 5"/>
          <p:cNvSpPr txBox="1"/>
          <p:nvPr/>
        </p:nvSpPr>
        <p:spPr>
          <a:xfrm>
            <a:off x="179512" y="1196752"/>
            <a:ext cx="8784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So the trouble is not with the law, for it is spiritual and good. The trouble is with me, for I am all too human, a slave to sin.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I don’t really understand myself, for I want to do what is right, but I don’t do it. Instead, I do what I hate.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But if I know that what I am doing is wrong, this shows that I agree that the law is good.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So I am not the one doing wrong; it is sin living in me that does it</a:t>
            </a:r>
            <a:r>
              <a:rPr lang="en-CA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And I know that nothing good lives in me, that is, in my sinful nature</a:t>
            </a:r>
            <a:r>
              <a:rPr lang="en-CA" sz="24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 I want to do what is right, but I can’t.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I want to do what is good, but I don’t. I don’t want to do what is wrong, but I do it anyway.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But if I do what I don’t want to do, I am not really the one doing wrong; it is sin living in me that does it.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60648"/>
            <a:ext cx="9144000" cy="5760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sz="3600" b="1" u="sng" dirty="0" smtClean="0">
                <a:solidFill>
                  <a:schemeClr val="tx2">
                    <a:lumMod val="75000"/>
                  </a:schemeClr>
                </a:solidFill>
              </a:rPr>
              <a:t>Romans 7:14-25</a:t>
            </a:r>
            <a:endParaRPr lang="en-CA" sz="3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16696591-betta-fish-closeup-colorful-dragon-f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6256" y="4996614"/>
            <a:ext cx="1818809" cy="1618740"/>
          </a:xfrm>
        </p:spPr>
      </p:pic>
      <p:sp>
        <p:nvSpPr>
          <p:cNvPr id="6" name="TextBox 5"/>
          <p:cNvSpPr txBox="1"/>
          <p:nvPr/>
        </p:nvSpPr>
        <p:spPr>
          <a:xfrm>
            <a:off x="179512" y="1196752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I have discovered this principle of life—that when I want to do what is right, I inevitably do what is wrong.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I love God’s law with all my heart.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But there is another </a:t>
            </a:r>
            <a:r>
              <a:rPr lang="en-CA" sz="2400" b="1" dirty="0" smtClean="0">
                <a:solidFill>
                  <a:schemeClr val="tx2">
                    <a:lumMod val="75000"/>
                  </a:schemeClr>
                </a:solidFill>
              </a:rPr>
              <a:t>power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 within me that is at war with my mind. This power makes me a slave to the sin that is still within me. 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Oh, what a miserable person I am! Who will free me from this life that is dominated by sin and </a:t>
            </a:r>
            <a:r>
              <a:rPr lang="en-CA" sz="2400" b="1" dirty="0" smtClean="0">
                <a:solidFill>
                  <a:schemeClr val="tx2">
                    <a:lumMod val="75000"/>
                  </a:schemeClr>
                </a:solidFill>
              </a:rPr>
              <a:t>death? </a:t>
            </a:r>
            <a:r>
              <a:rPr lang="en-CA" sz="2400" b="1" baseline="30000" dirty="0">
                <a:solidFill>
                  <a:schemeClr val="tx2">
                    <a:lumMod val="75000"/>
                  </a:schemeClr>
                </a:solidFill>
              </a:rPr>
              <a:t>  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Thank God! The answer is in Jesus Christ our Lord. So you see how it is: In my mind I really want to obey God’s law, but because of my sinful nature I am a slave to sin.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u="sng" dirty="0" smtClean="0">
                <a:solidFill>
                  <a:schemeClr val="bg1"/>
                </a:solidFill>
              </a:rPr>
              <a:t>The trouble is with me</a:t>
            </a:r>
            <a:r>
              <a:rPr lang="en-CA" b="1" dirty="0" smtClean="0">
                <a:solidFill>
                  <a:schemeClr val="bg1"/>
                </a:solidFill>
              </a:rPr>
              <a:t/>
            </a:r>
            <a:br>
              <a:rPr lang="en-CA" b="1" dirty="0" smtClean="0">
                <a:solidFill>
                  <a:schemeClr val="bg1"/>
                </a:solidFill>
              </a:rPr>
            </a:br>
            <a:r>
              <a:rPr lang="en-CA" sz="3600" dirty="0" smtClean="0">
                <a:solidFill>
                  <a:schemeClr val="bg1"/>
                </a:solidFill>
              </a:rPr>
              <a:t>(the fight is against sin)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upid_warning_labels_640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52450"/>
            <a:ext cx="7620000" cy="575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stupid-warning-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5860" y="0"/>
            <a:ext cx="68122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stant_death_zps52ac8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000036"/>
            <a:ext cx="7279456" cy="4877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696591-betta-fish-closeup-colorful-dragon-f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88843"/>
            <a:ext cx="6733129" cy="5992485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995936" y="587727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b="1" dirty="0" smtClean="0">
                <a:solidFill>
                  <a:srgbClr val="C00000"/>
                </a:solidFill>
              </a:rPr>
              <a:t>Samurai Fighting Fish</a:t>
            </a:r>
            <a:endParaRPr lang="en-CA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u="sng" dirty="0" smtClean="0">
                <a:solidFill>
                  <a:schemeClr val="bg1"/>
                </a:solidFill>
              </a:rPr>
              <a:t>The answer is in Jesus Christ our Lord</a:t>
            </a:r>
            <a:r>
              <a:rPr lang="en-CA" b="1" dirty="0" smtClean="0">
                <a:solidFill>
                  <a:schemeClr val="bg1"/>
                </a:solidFill>
              </a:rPr>
              <a:t/>
            </a:r>
            <a:br>
              <a:rPr lang="en-CA" b="1" dirty="0" smtClean="0">
                <a:solidFill>
                  <a:schemeClr val="bg1"/>
                </a:solidFill>
              </a:rPr>
            </a:br>
            <a:r>
              <a:rPr lang="en-CA" sz="3600" dirty="0" smtClean="0">
                <a:solidFill>
                  <a:schemeClr val="bg1"/>
                </a:solidFill>
              </a:rPr>
              <a:t>(the fight is a process of sanctification)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96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Romans 7:14-25</vt:lpstr>
      <vt:lpstr>Romans 7:14-25</vt:lpstr>
      <vt:lpstr>The trouble is with me (the fight is against sin)</vt:lpstr>
      <vt:lpstr>Slide 5</vt:lpstr>
      <vt:lpstr>Slide 6</vt:lpstr>
      <vt:lpstr>Slide 7</vt:lpstr>
      <vt:lpstr>Slide 8</vt:lpstr>
      <vt:lpstr>The answer is in Jesus Christ our Lord (the fight is a process of sanctification)</vt:lpstr>
      <vt:lpstr>In the battle remember...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Loveday</dc:creator>
  <cp:lastModifiedBy>Matthew Loveday</cp:lastModifiedBy>
  <cp:revision>4</cp:revision>
  <dcterms:created xsi:type="dcterms:W3CDTF">2013-05-23T15:31:50Z</dcterms:created>
  <dcterms:modified xsi:type="dcterms:W3CDTF">2013-05-23T18:03:24Z</dcterms:modified>
</cp:coreProperties>
</file>